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5"/>
  </p:notesMasterIdLst>
  <p:sldIdLst>
    <p:sldId id="260" r:id="rId2"/>
    <p:sldId id="261" r:id="rId3"/>
    <p:sldId id="264" r:id="rId4"/>
    <p:sldId id="266" r:id="rId5"/>
    <p:sldId id="270" r:id="rId6"/>
    <p:sldId id="269" r:id="rId7"/>
    <p:sldId id="271" r:id="rId8"/>
    <p:sldId id="273" r:id="rId9"/>
    <p:sldId id="274" r:id="rId10"/>
    <p:sldId id="275" r:id="rId11"/>
    <p:sldId id="276" r:id="rId12"/>
    <p:sldId id="281" r:id="rId13"/>
    <p:sldId id="265" r:id="rId14"/>
    <p:sldId id="285" r:id="rId15"/>
    <p:sldId id="282" r:id="rId16"/>
    <p:sldId id="283" r:id="rId17"/>
    <p:sldId id="286" r:id="rId18"/>
    <p:sldId id="277" r:id="rId19"/>
    <p:sldId id="278" r:id="rId20"/>
    <p:sldId id="289" r:id="rId21"/>
    <p:sldId id="280" r:id="rId22"/>
    <p:sldId id="287" r:id="rId23"/>
    <p:sldId id="288" r:id="rId2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9" autoAdjust="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11D21E-DA32-4A3F-8D8D-6E9C4A02F2BF}" type="doc">
      <dgm:prSet loTypeId="urn:microsoft.com/office/officeart/2005/8/layout/pyramid2" loCatId="list" qsTypeId="urn:microsoft.com/office/officeart/2005/8/quickstyle/simple1" qsCatId="simple" csTypeId="urn:microsoft.com/office/officeart/2005/8/colors/accent2_1" csCatId="accent2" phldr="1"/>
      <dgm:spPr/>
    </dgm:pt>
    <dgm:pt modelId="{99F39F22-487B-4B36-97CE-8185C489D45A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marL="273050" indent="0" algn="l"/>
          <a:r>
            <a:rPr lang="ru-RU" sz="1600" b="1" dirty="0" smtClean="0"/>
            <a:t>ИНТЕРПРЕТАЦИЯ НАСЛЕДИЯ                                         </a:t>
          </a:r>
          <a:r>
            <a:rPr lang="ru-RU" sz="1600" dirty="0" smtClean="0"/>
            <a:t>(популяризация)</a:t>
          </a:r>
          <a:endParaRPr lang="ru-RU" sz="1600" dirty="0"/>
        </a:p>
      </dgm:t>
    </dgm:pt>
    <dgm:pt modelId="{8B9561FB-88D3-4B07-8BDD-5A45CB1883B2}" type="parTrans" cxnId="{701FA5AD-185B-4AD0-9255-0FC512E198CB}">
      <dgm:prSet/>
      <dgm:spPr/>
      <dgm:t>
        <a:bodyPr/>
        <a:lstStyle/>
        <a:p>
          <a:endParaRPr lang="ru-RU"/>
        </a:p>
      </dgm:t>
    </dgm:pt>
    <dgm:pt modelId="{31323BB8-54C9-4DEE-B16D-B047D874E2C9}" type="sibTrans" cxnId="{701FA5AD-185B-4AD0-9255-0FC512E198CB}">
      <dgm:prSet/>
      <dgm:spPr/>
      <dgm:t>
        <a:bodyPr/>
        <a:lstStyle/>
        <a:p>
          <a:endParaRPr lang="ru-RU"/>
        </a:p>
      </dgm:t>
    </dgm:pt>
    <dgm:pt modelId="{D013ABF3-3808-4E59-8760-A5DF083C1DA0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marL="273050" indent="0" algn="l"/>
          <a:r>
            <a:rPr lang="ru-RU" sz="1600" b="1" dirty="0" smtClean="0"/>
            <a:t>СОЗДАНИЕ РАБОЧИХ  ЭКСПЕРЕМЕНТАЛЬНЫХ ПЛОЩАДОК</a:t>
          </a:r>
          <a:endParaRPr lang="ru-RU" sz="1600" b="1" dirty="0"/>
        </a:p>
      </dgm:t>
    </dgm:pt>
    <dgm:pt modelId="{73CBD0C4-B7DF-49E2-9FB4-2F522D624EF6}" type="parTrans" cxnId="{AD64EA3A-CFDB-4A73-AD8C-68E2C05C40B4}">
      <dgm:prSet/>
      <dgm:spPr/>
      <dgm:t>
        <a:bodyPr/>
        <a:lstStyle/>
        <a:p>
          <a:endParaRPr lang="ru-RU"/>
        </a:p>
      </dgm:t>
    </dgm:pt>
    <dgm:pt modelId="{C4F89CAA-3C5C-4CB5-A15F-ED45A41550DD}" type="sibTrans" cxnId="{AD64EA3A-CFDB-4A73-AD8C-68E2C05C40B4}">
      <dgm:prSet/>
      <dgm:spPr/>
      <dgm:t>
        <a:bodyPr/>
        <a:lstStyle/>
        <a:p>
          <a:endParaRPr lang="ru-RU"/>
        </a:p>
      </dgm:t>
    </dgm:pt>
    <dgm:pt modelId="{F5D532DF-97BB-4E26-8D40-793104E09979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marL="273050" indent="0" algn="l"/>
          <a:r>
            <a:rPr lang="ru-RU" sz="1600" b="1" dirty="0" smtClean="0"/>
            <a:t>СОТРУДНИЧЕСТВО С НАУЧНЫМИ И ПРОИЗВОДСТВЕННЫМИ ОРГАНИЗАЦИЯМИ</a:t>
          </a:r>
          <a:endParaRPr lang="ru-RU" sz="1600" b="0" dirty="0"/>
        </a:p>
      </dgm:t>
    </dgm:pt>
    <dgm:pt modelId="{7F56ECD4-F39E-42FE-BF54-133F576DE18D}" type="parTrans" cxnId="{4A834B3F-6B20-4F7A-9FF1-9BC2C6E60039}">
      <dgm:prSet/>
      <dgm:spPr/>
      <dgm:t>
        <a:bodyPr/>
        <a:lstStyle/>
        <a:p>
          <a:endParaRPr lang="ru-RU"/>
        </a:p>
      </dgm:t>
    </dgm:pt>
    <dgm:pt modelId="{C4D0B6C2-AC40-429F-8B07-9B0C4E67E685}" type="sibTrans" cxnId="{4A834B3F-6B20-4F7A-9FF1-9BC2C6E60039}">
      <dgm:prSet/>
      <dgm:spPr/>
      <dgm:t>
        <a:bodyPr/>
        <a:lstStyle/>
        <a:p>
          <a:endParaRPr lang="ru-RU"/>
        </a:p>
      </dgm:t>
    </dgm:pt>
    <dgm:pt modelId="{6A28E18E-287C-43AE-85F4-495EE1A5971E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marL="273050" indent="0" algn="l"/>
          <a:r>
            <a:rPr lang="ru-RU" sz="1600" b="1" dirty="0" smtClean="0"/>
            <a:t>ВОССОЗДАНИЕ ТРАДИЦИЙ НАРОДНОГО ДЕРЕВЯННОГО ЗОДЧЕСТВА ТОМСКА</a:t>
          </a:r>
          <a:endParaRPr lang="ru-RU" sz="1600" b="1" dirty="0"/>
        </a:p>
      </dgm:t>
    </dgm:pt>
    <dgm:pt modelId="{461B0A97-4F9A-4B07-BFE8-E6F58D7C51D5}" type="sibTrans" cxnId="{B70A39C3-408B-47C9-94F4-CE29FCC35780}">
      <dgm:prSet/>
      <dgm:spPr/>
      <dgm:t>
        <a:bodyPr/>
        <a:lstStyle/>
        <a:p>
          <a:endParaRPr lang="ru-RU"/>
        </a:p>
      </dgm:t>
    </dgm:pt>
    <dgm:pt modelId="{FC725260-B065-40B4-8BF1-692CEF799CAE}" type="parTrans" cxnId="{B70A39C3-408B-47C9-94F4-CE29FCC35780}">
      <dgm:prSet/>
      <dgm:spPr/>
      <dgm:t>
        <a:bodyPr/>
        <a:lstStyle/>
        <a:p>
          <a:endParaRPr lang="ru-RU"/>
        </a:p>
      </dgm:t>
    </dgm:pt>
    <dgm:pt modelId="{1CA811C3-4ED5-453E-9EF5-B3A9D084A864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marL="273050" indent="0" algn="l"/>
          <a:r>
            <a:rPr lang="ru-RU" sz="1600" b="1" dirty="0" smtClean="0"/>
            <a:t>ПРОВЕДЕНИЕ НАУЧНОЙ РЕСТАВРАЦИИ</a:t>
          </a:r>
          <a:endParaRPr lang="ru-RU" sz="1600" b="1" dirty="0"/>
        </a:p>
      </dgm:t>
    </dgm:pt>
    <dgm:pt modelId="{A82E4A02-55E3-4CB4-A9F4-6BD2F962007D}" type="sibTrans" cxnId="{5FE73C13-9E22-4964-8F1C-4C88F19475CF}">
      <dgm:prSet/>
      <dgm:spPr/>
      <dgm:t>
        <a:bodyPr/>
        <a:lstStyle/>
        <a:p>
          <a:endParaRPr lang="ru-RU"/>
        </a:p>
      </dgm:t>
    </dgm:pt>
    <dgm:pt modelId="{ABF99E27-5DA1-47FC-9C8C-84C538972F83}" type="parTrans" cxnId="{5FE73C13-9E22-4964-8F1C-4C88F19475CF}">
      <dgm:prSet/>
      <dgm:spPr/>
      <dgm:t>
        <a:bodyPr/>
        <a:lstStyle/>
        <a:p>
          <a:endParaRPr lang="ru-RU"/>
        </a:p>
      </dgm:t>
    </dgm:pt>
    <dgm:pt modelId="{B53A8C20-56D0-465E-98A6-FD6620B78F73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 tIns="0" bIns="0"/>
        <a:lstStyle/>
        <a:p>
          <a:pPr marL="273050" indent="0" algn="l"/>
          <a:r>
            <a:rPr lang="ru-RU" sz="1600" b="1" baseline="0" dirty="0" smtClean="0"/>
            <a:t>СОТРУДНИЧЕСТВО С ВЕДУЩИМИ ВУЗами</a:t>
          </a:r>
          <a:endParaRPr lang="ru-RU" sz="1600" b="0" baseline="0" dirty="0"/>
        </a:p>
      </dgm:t>
    </dgm:pt>
    <dgm:pt modelId="{913BA379-7689-48AF-9CEE-2BC6B323EFCB}" type="parTrans" cxnId="{5AD3BD9E-C305-46F1-8C0B-2AB35350DC81}">
      <dgm:prSet/>
      <dgm:spPr/>
      <dgm:t>
        <a:bodyPr/>
        <a:lstStyle/>
        <a:p>
          <a:endParaRPr lang="ru-RU"/>
        </a:p>
      </dgm:t>
    </dgm:pt>
    <dgm:pt modelId="{AC572E0D-FAAC-4B6F-BC69-32F9135AA52C}" type="sibTrans" cxnId="{5AD3BD9E-C305-46F1-8C0B-2AB35350DC81}">
      <dgm:prSet/>
      <dgm:spPr/>
      <dgm:t>
        <a:bodyPr/>
        <a:lstStyle/>
        <a:p>
          <a:endParaRPr lang="ru-RU"/>
        </a:p>
      </dgm:t>
    </dgm:pt>
    <dgm:pt modelId="{4BF82F3E-A952-4A58-9AF1-47CA5CCF61F7}" type="pres">
      <dgm:prSet presAssocID="{D711D21E-DA32-4A3F-8D8D-6E9C4A02F2BF}" presName="compositeShape" presStyleCnt="0">
        <dgm:presLayoutVars>
          <dgm:dir/>
          <dgm:resizeHandles/>
        </dgm:presLayoutVars>
      </dgm:prSet>
      <dgm:spPr/>
    </dgm:pt>
    <dgm:pt modelId="{AC5DD182-B197-47DF-934B-B78E6BD1507A}" type="pres">
      <dgm:prSet presAssocID="{D711D21E-DA32-4A3F-8D8D-6E9C4A02F2BF}" presName="pyramid" presStyleLbl="node1" presStyleIdx="0" presStyleCnt="1" custScaleX="73183" custScaleY="100000" custLinFactNeighborX="-30000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</dgm:spPr>
    </dgm:pt>
    <dgm:pt modelId="{0C3C4C2F-12E8-4EB9-8BAC-7C85D7BD5E64}" type="pres">
      <dgm:prSet presAssocID="{D711D21E-DA32-4A3F-8D8D-6E9C4A02F2BF}" presName="theList" presStyleCnt="0"/>
      <dgm:spPr/>
    </dgm:pt>
    <dgm:pt modelId="{D8E7E422-BEFB-4B4D-9639-62C9115E7C20}" type="pres">
      <dgm:prSet presAssocID="{99F39F22-487B-4B36-97CE-8185C489D45A}" presName="aNode" presStyleLbl="fgAcc1" presStyleIdx="0" presStyleCnt="6" custScaleX="231252" custScaleY="1510974" custLinFactY="-672773" custLinFactNeighborX="19472" custLinFactNeighborY="-7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3BFA8-46C0-4BE7-B926-41EB7489DB8F}" type="pres">
      <dgm:prSet presAssocID="{99F39F22-487B-4B36-97CE-8185C489D45A}" presName="aSpace" presStyleCnt="0"/>
      <dgm:spPr/>
    </dgm:pt>
    <dgm:pt modelId="{3D7244D2-F291-49F3-800A-37F68DEC6E47}" type="pres">
      <dgm:prSet presAssocID="{1CA811C3-4ED5-453E-9EF5-B3A9D084A864}" presName="aNode" presStyleLbl="fgAcc1" presStyleIdx="1" presStyleCnt="6" custScaleX="231252" custScaleY="886199" custLinFactY="-467593" custLinFactNeighborX="19472" custLinFactNeighborY="-5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D372B-0452-4224-A5F4-BEC22472980A}" type="pres">
      <dgm:prSet presAssocID="{1CA811C3-4ED5-453E-9EF5-B3A9D084A864}" presName="aSpace" presStyleCnt="0"/>
      <dgm:spPr/>
    </dgm:pt>
    <dgm:pt modelId="{0635E0FE-884F-4BC2-B9FF-00923DFCA0BB}" type="pres">
      <dgm:prSet presAssocID="{6A28E18E-287C-43AE-85F4-495EE1A5971E}" presName="aNode" presStyleLbl="fgAcc1" presStyleIdx="2" presStyleCnt="6" custScaleX="231252" custScaleY="1436456" custLinFactY="-220199" custLinFactNeighborX="19472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676768-6187-4069-8435-3573760BC6B9}" type="pres">
      <dgm:prSet presAssocID="{6A28E18E-287C-43AE-85F4-495EE1A5971E}" presName="aSpace" presStyleCnt="0"/>
      <dgm:spPr/>
    </dgm:pt>
    <dgm:pt modelId="{3413829C-D8EF-4C6B-A0FC-31177035D6C1}" type="pres">
      <dgm:prSet presAssocID="{D013ABF3-3808-4E59-8760-A5DF083C1DA0}" presName="aNode" presStyleLbl="fgAcc1" presStyleIdx="3" presStyleCnt="6" custScaleX="231252" custScaleY="886199" custLinFactY="281893" custLinFactNeighborX="19472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DDE62-5BC6-4AC3-8B1B-95325F4A552E}" type="pres">
      <dgm:prSet presAssocID="{D013ABF3-3808-4E59-8760-A5DF083C1DA0}" presName="aSpace" presStyleCnt="0"/>
      <dgm:spPr/>
    </dgm:pt>
    <dgm:pt modelId="{8F4F5089-AD03-4F62-B26E-2C87FF5041CE}" type="pres">
      <dgm:prSet presAssocID="{F5D532DF-97BB-4E26-8D40-793104E09979}" presName="aNode" presStyleLbl="fgAcc1" presStyleIdx="4" presStyleCnt="6" custScaleX="231252" custScaleY="1855169" custLinFactY="384194" custLinFactNeighborX="19123" custLinFactNeighborY="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A7C2A3-BD2A-4FDE-BDB0-035DC1651B1F}" type="pres">
      <dgm:prSet presAssocID="{F5D532DF-97BB-4E26-8D40-793104E09979}" presName="aSpace" presStyleCnt="0"/>
      <dgm:spPr/>
    </dgm:pt>
    <dgm:pt modelId="{985A9E41-494D-475C-B531-CA8B8273DDD1}" type="pres">
      <dgm:prSet presAssocID="{B53A8C20-56D0-465E-98A6-FD6620B78F73}" presName="aNode" presStyleLbl="fgAcc1" presStyleIdx="5" presStyleCnt="6" custScaleX="231252" custScaleY="1253332" custLinFactY="681189" custLinFactNeighborX="19123" custLinFactNeighborY="7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FEFFE-6930-4BD0-8CC0-31A9C590CC14}" type="pres">
      <dgm:prSet presAssocID="{B53A8C20-56D0-465E-98A6-FD6620B78F73}" presName="aSpace" presStyleCnt="0"/>
      <dgm:spPr/>
    </dgm:pt>
  </dgm:ptLst>
  <dgm:cxnLst>
    <dgm:cxn modelId="{F88BA6A9-2E73-4B1C-AC1E-D75CE2469C28}" type="presOf" srcId="{99F39F22-487B-4B36-97CE-8185C489D45A}" destId="{D8E7E422-BEFB-4B4D-9639-62C9115E7C20}" srcOrd="0" destOrd="0" presId="urn:microsoft.com/office/officeart/2005/8/layout/pyramid2"/>
    <dgm:cxn modelId="{62132FCA-5904-42B4-AB48-A68820837C50}" type="presOf" srcId="{1CA811C3-4ED5-453E-9EF5-B3A9D084A864}" destId="{3D7244D2-F291-49F3-800A-37F68DEC6E47}" srcOrd="0" destOrd="0" presId="urn:microsoft.com/office/officeart/2005/8/layout/pyramid2"/>
    <dgm:cxn modelId="{DEFC7922-D04B-4C97-AB03-750F989B7E64}" type="presOf" srcId="{F5D532DF-97BB-4E26-8D40-793104E09979}" destId="{8F4F5089-AD03-4F62-B26E-2C87FF5041CE}" srcOrd="0" destOrd="0" presId="urn:microsoft.com/office/officeart/2005/8/layout/pyramid2"/>
    <dgm:cxn modelId="{4A834B3F-6B20-4F7A-9FF1-9BC2C6E60039}" srcId="{D711D21E-DA32-4A3F-8D8D-6E9C4A02F2BF}" destId="{F5D532DF-97BB-4E26-8D40-793104E09979}" srcOrd="4" destOrd="0" parTransId="{7F56ECD4-F39E-42FE-BF54-133F576DE18D}" sibTransId="{C4D0B6C2-AC40-429F-8B07-9B0C4E67E685}"/>
    <dgm:cxn modelId="{701FA5AD-185B-4AD0-9255-0FC512E198CB}" srcId="{D711D21E-DA32-4A3F-8D8D-6E9C4A02F2BF}" destId="{99F39F22-487B-4B36-97CE-8185C489D45A}" srcOrd="0" destOrd="0" parTransId="{8B9561FB-88D3-4B07-8BDD-5A45CB1883B2}" sibTransId="{31323BB8-54C9-4DEE-B16D-B047D874E2C9}"/>
    <dgm:cxn modelId="{A5B2439E-9539-4499-9B62-38C90E333700}" type="presOf" srcId="{D711D21E-DA32-4A3F-8D8D-6E9C4A02F2BF}" destId="{4BF82F3E-A952-4A58-9AF1-47CA5CCF61F7}" srcOrd="0" destOrd="0" presId="urn:microsoft.com/office/officeart/2005/8/layout/pyramid2"/>
    <dgm:cxn modelId="{5FE73C13-9E22-4964-8F1C-4C88F19475CF}" srcId="{D711D21E-DA32-4A3F-8D8D-6E9C4A02F2BF}" destId="{1CA811C3-4ED5-453E-9EF5-B3A9D084A864}" srcOrd="1" destOrd="0" parTransId="{ABF99E27-5DA1-47FC-9C8C-84C538972F83}" sibTransId="{A82E4A02-55E3-4CB4-A9F4-6BD2F962007D}"/>
    <dgm:cxn modelId="{1DBEAC5F-E2FE-4F4E-B0BE-3FF7259DA2B0}" type="presOf" srcId="{6A28E18E-287C-43AE-85F4-495EE1A5971E}" destId="{0635E0FE-884F-4BC2-B9FF-00923DFCA0BB}" srcOrd="0" destOrd="0" presId="urn:microsoft.com/office/officeart/2005/8/layout/pyramid2"/>
    <dgm:cxn modelId="{AD64EA3A-CFDB-4A73-AD8C-68E2C05C40B4}" srcId="{D711D21E-DA32-4A3F-8D8D-6E9C4A02F2BF}" destId="{D013ABF3-3808-4E59-8760-A5DF083C1DA0}" srcOrd="3" destOrd="0" parTransId="{73CBD0C4-B7DF-49E2-9FB4-2F522D624EF6}" sibTransId="{C4F89CAA-3C5C-4CB5-A15F-ED45A41550DD}"/>
    <dgm:cxn modelId="{F13647A4-831C-4061-A6A9-C149C46ECDD3}" type="presOf" srcId="{D013ABF3-3808-4E59-8760-A5DF083C1DA0}" destId="{3413829C-D8EF-4C6B-A0FC-31177035D6C1}" srcOrd="0" destOrd="0" presId="urn:microsoft.com/office/officeart/2005/8/layout/pyramid2"/>
    <dgm:cxn modelId="{B70A39C3-408B-47C9-94F4-CE29FCC35780}" srcId="{D711D21E-DA32-4A3F-8D8D-6E9C4A02F2BF}" destId="{6A28E18E-287C-43AE-85F4-495EE1A5971E}" srcOrd="2" destOrd="0" parTransId="{FC725260-B065-40B4-8BF1-692CEF799CAE}" sibTransId="{461B0A97-4F9A-4B07-BFE8-E6F58D7C51D5}"/>
    <dgm:cxn modelId="{5AD3BD9E-C305-46F1-8C0B-2AB35350DC81}" srcId="{D711D21E-DA32-4A3F-8D8D-6E9C4A02F2BF}" destId="{B53A8C20-56D0-465E-98A6-FD6620B78F73}" srcOrd="5" destOrd="0" parTransId="{913BA379-7689-48AF-9CEE-2BC6B323EFCB}" sibTransId="{AC572E0D-FAAC-4B6F-BC69-32F9135AA52C}"/>
    <dgm:cxn modelId="{468F65E3-D9BF-4D75-B987-00DC2C6DEF0B}" type="presOf" srcId="{B53A8C20-56D0-465E-98A6-FD6620B78F73}" destId="{985A9E41-494D-475C-B531-CA8B8273DDD1}" srcOrd="0" destOrd="0" presId="urn:microsoft.com/office/officeart/2005/8/layout/pyramid2"/>
    <dgm:cxn modelId="{1B035429-6846-4794-92B1-4690FF15718F}" type="presParOf" srcId="{4BF82F3E-A952-4A58-9AF1-47CA5CCF61F7}" destId="{AC5DD182-B197-47DF-934B-B78E6BD1507A}" srcOrd="0" destOrd="0" presId="urn:microsoft.com/office/officeart/2005/8/layout/pyramid2"/>
    <dgm:cxn modelId="{A7B45628-50C5-4FA6-9B3E-BFF057F899B5}" type="presParOf" srcId="{4BF82F3E-A952-4A58-9AF1-47CA5CCF61F7}" destId="{0C3C4C2F-12E8-4EB9-8BAC-7C85D7BD5E64}" srcOrd="1" destOrd="0" presId="urn:microsoft.com/office/officeart/2005/8/layout/pyramid2"/>
    <dgm:cxn modelId="{A4AD35A7-E878-4146-9CA7-157825F42A36}" type="presParOf" srcId="{0C3C4C2F-12E8-4EB9-8BAC-7C85D7BD5E64}" destId="{D8E7E422-BEFB-4B4D-9639-62C9115E7C20}" srcOrd="0" destOrd="0" presId="urn:microsoft.com/office/officeart/2005/8/layout/pyramid2"/>
    <dgm:cxn modelId="{0ADE7EDD-5381-43C2-9FDB-2772DCF51ECA}" type="presParOf" srcId="{0C3C4C2F-12E8-4EB9-8BAC-7C85D7BD5E64}" destId="{AB33BFA8-46C0-4BE7-B926-41EB7489DB8F}" srcOrd="1" destOrd="0" presId="urn:microsoft.com/office/officeart/2005/8/layout/pyramid2"/>
    <dgm:cxn modelId="{CA07FBEA-00FE-4A7D-82F4-C1405D6B46AC}" type="presParOf" srcId="{0C3C4C2F-12E8-4EB9-8BAC-7C85D7BD5E64}" destId="{3D7244D2-F291-49F3-800A-37F68DEC6E47}" srcOrd="2" destOrd="0" presId="urn:microsoft.com/office/officeart/2005/8/layout/pyramid2"/>
    <dgm:cxn modelId="{B321DCD5-AABE-4274-833D-36D065710F92}" type="presParOf" srcId="{0C3C4C2F-12E8-4EB9-8BAC-7C85D7BD5E64}" destId="{0F0D372B-0452-4224-A5F4-BEC22472980A}" srcOrd="3" destOrd="0" presId="urn:microsoft.com/office/officeart/2005/8/layout/pyramid2"/>
    <dgm:cxn modelId="{692049E9-94DB-4854-B675-758C0C0B51FA}" type="presParOf" srcId="{0C3C4C2F-12E8-4EB9-8BAC-7C85D7BD5E64}" destId="{0635E0FE-884F-4BC2-B9FF-00923DFCA0BB}" srcOrd="4" destOrd="0" presId="urn:microsoft.com/office/officeart/2005/8/layout/pyramid2"/>
    <dgm:cxn modelId="{4A772721-39C6-43BF-BF4E-ABC9C70C1A5E}" type="presParOf" srcId="{0C3C4C2F-12E8-4EB9-8BAC-7C85D7BD5E64}" destId="{5F676768-6187-4069-8435-3573760BC6B9}" srcOrd="5" destOrd="0" presId="urn:microsoft.com/office/officeart/2005/8/layout/pyramid2"/>
    <dgm:cxn modelId="{C45980C2-558A-41B7-A417-C4CF241904A7}" type="presParOf" srcId="{0C3C4C2F-12E8-4EB9-8BAC-7C85D7BD5E64}" destId="{3413829C-D8EF-4C6B-A0FC-31177035D6C1}" srcOrd="6" destOrd="0" presId="urn:microsoft.com/office/officeart/2005/8/layout/pyramid2"/>
    <dgm:cxn modelId="{023992D1-3BD7-43C6-A954-FDB95098084E}" type="presParOf" srcId="{0C3C4C2F-12E8-4EB9-8BAC-7C85D7BD5E64}" destId="{75BDDE62-5BC6-4AC3-8B1B-95325F4A552E}" srcOrd="7" destOrd="0" presId="urn:microsoft.com/office/officeart/2005/8/layout/pyramid2"/>
    <dgm:cxn modelId="{B9B9BE01-2E72-4E2E-9685-155E3EAC0581}" type="presParOf" srcId="{0C3C4C2F-12E8-4EB9-8BAC-7C85D7BD5E64}" destId="{8F4F5089-AD03-4F62-B26E-2C87FF5041CE}" srcOrd="8" destOrd="0" presId="urn:microsoft.com/office/officeart/2005/8/layout/pyramid2"/>
    <dgm:cxn modelId="{6F980ED6-745F-4AC8-AE18-18C31F0C39FB}" type="presParOf" srcId="{0C3C4C2F-12E8-4EB9-8BAC-7C85D7BD5E64}" destId="{37A7C2A3-BD2A-4FDE-BDB0-035DC1651B1F}" srcOrd="9" destOrd="0" presId="urn:microsoft.com/office/officeart/2005/8/layout/pyramid2"/>
    <dgm:cxn modelId="{C8CCF41B-9986-444D-8D34-3E59D3AE1632}" type="presParOf" srcId="{0C3C4C2F-12E8-4EB9-8BAC-7C85D7BD5E64}" destId="{985A9E41-494D-475C-B531-CA8B8273DDD1}" srcOrd="10" destOrd="0" presId="urn:microsoft.com/office/officeart/2005/8/layout/pyramid2"/>
    <dgm:cxn modelId="{3DFD9F79-0BEF-4A29-B887-01D20330CA2C}" type="presParOf" srcId="{0C3C4C2F-12E8-4EB9-8BAC-7C85D7BD5E64}" destId="{086FEFFE-6930-4BD0-8CC0-31A9C590CC14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E4B08-608C-4F40-9617-E7B9D6000BBA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B7BDE-A1FB-4D44-9D80-660C93253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05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B7BDE-A1FB-4D44-9D80-660C9325314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15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D939C7-2557-4196-98AC-2C56E752EC09}" type="slidenum">
              <a:rPr lang="ru-RU" smtClean="0">
                <a:latin typeface="Arial" pitchFamily="34" charset="0"/>
              </a:rPr>
              <a:pPr/>
              <a:t>11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323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B7BDE-A1FB-4D44-9D80-660C9325314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410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Верхний колонтитул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33797" name="Дата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FD4D337C-9724-40EF-AC9C-BC020206BE64}" type="datetime1">
              <a:rPr lang="ru-RU" smtClean="0">
                <a:latin typeface="Arial" pitchFamily="34" charset="0"/>
              </a:rPr>
              <a:pPr/>
              <a:t>13.11.2019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772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36D1-2E46-455B-A175-E52431256714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9CA4-31DB-4EC1-B3DC-699043A70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36D1-2E46-455B-A175-E52431256714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9CA4-31DB-4EC1-B3DC-699043A70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36D1-2E46-455B-A175-E52431256714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9CA4-31DB-4EC1-B3DC-699043A70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71CA6-95CB-41DC-89E7-3983555A8D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36D1-2E46-455B-A175-E52431256714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9CA4-31DB-4EC1-B3DC-699043A70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36D1-2E46-455B-A175-E52431256714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9CA4-31DB-4EC1-B3DC-699043A70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36D1-2E46-455B-A175-E52431256714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9CA4-31DB-4EC1-B3DC-699043A70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36D1-2E46-455B-A175-E52431256714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9CA4-31DB-4EC1-B3DC-699043A70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36D1-2E46-455B-A175-E52431256714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9CA4-31DB-4EC1-B3DC-699043A70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36D1-2E46-455B-A175-E52431256714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9CA4-31DB-4EC1-B3DC-699043A70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36D1-2E46-455B-A175-E52431256714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9CA4-31DB-4EC1-B3DC-699043A70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36D1-2E46-455B-A175-E52431256714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9CA4-31DB-4EC1-B3DC-699043A70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836D1-2E46-455B-A175-E52431256714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29CA4-31DB-4EC1-B3DC-699043A709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2.png"/><Relationship Id="rId7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2.pn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.pn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Объект 4" descr="11(251).jpg"/>
          <p:cNvPicPr>
            <a:picLocks noGrp="1" noChangeAspect="1"/>
          </p:cNvPicPr>
          <p:nvPr>
            <p:ph idx="1"/>
          </p:nvPr>
        </p:nvPicPr>
        <p:blipFill>
          <a:blip r:embed="rId3"/>
          <a:srcRect t="43748" b="21877"/>
          <a:stretch>
            <a:fillRect/>
          </a:stretch>
        </p:blipFill>
        <p:spPr>
          <a:xfrm>
            <a:off x="0" y="0"/>
            <a:ext cx="9144000" cy="1857364"/>
          </a:xfrm>
        </p:spPr>
      </p:pic>
      <p:pic>
        <p:nvPicPr>
          <p:cNvPr id="28678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071678"/>
            <a:ext cx="785818" cy="75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5720" y="3143248"/>
            <a:ext cx="8501122" cy="1815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ПРАКТИКА СОХРАНЕНИЯ ПАМЯТНИКОВ ДЕРЕВЯННОГО ЗОДЧЕСТВА </a:t>
            </a:r>
          </a:p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ТОМСКОЙ ОБЛАСТИ</a:t>
            </a:r>
          </a:p>
          <a:p>
            <a:pPr lvl="0"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(материалы к заседанию Совета для подготовки ведомственного проекта по сохранению  памятников деревянного зодчества под руководством заместителя Министра культуры РФ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С.Г.Обрывалина)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76411" y="535782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4" descr="11(251).jpg"/>
          <p:cNvPicPr>
            <a:picLocks noChangeAspect="1"/>
          </p:cNvPicPr>
          <p:nvPr/>
        </p:nvPicPr>
        <p:blipFill>
          <a:blip r:embed="rId2"/>
          <a:srcRect t="43748" b="21877"/>
          <a:stretch>
            <a:fillRect/>
          </a:stretch>
        </p:blipFill>
        <p:spPr>
          <a:xfrm>
            <a:off x="0" y="0"/>
            <a:ext cx="9144000" cy="18573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857364"/>
            <a:ext cx="91440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Зона сохранения деревянного зодчества  исторического района </a:t>
            </a:r>
          </a:p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«Сосновый бор»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928802"/>
            <a:ext cx="550018" cy="52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7644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4786322"/>
            <a:ext cx="2595554" cy="1946666"/>
          </a:xfrm>
          <a:prstGeom prst="rect">
            <a:avLst/>
          </a:prstGeom>
        </p:spPr>
      </p:pic>
      <p:pic>
        <p:nvPicPr>
          <p:cNvPr id="16" name="Рисунок 15" descr="2_13375808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11116" y="5572140"/>
            <a:ext cx="1632884" cy="1143032"/>
          </a:xfrm>
          <a:prstGeom prst="rect">
            <a:avLst/>
          </a:prstGeom>
        </p:spPr>
      </p:pic>
      <p:pic>
        <p:nvPicPr>
          <p:cNvPr id="17" name="Рисунок 16" descr="2_133758087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43803" y="2857496"/>
            <a:ext cx="1500197" cy="2643205"/>
          </a:xfrm>
          <a:prstGeom prst="rect">
            <a:avLst/>
          </a:prstGeom>
        </p:spPr>
      </p:pic>
      <p:pic>
        <p:nvPicPr>
          <p:cNvPr id="20" name="Рисунок 19" descr="Фрагмент_фасада_здания_-_объекта_культурного_наследия_по_адресу_-_г._Томск,_ул._Алеутская,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57752" y="2857496"/>
            <a:ext cx="2659932" cy="1857388"/>
          </a:xfrm>
          <a:prstGeom prst="rect">
            <a:avLst/>
          </a:prstGeom>
        </p:spPr>
      </p:pic>
      <p:pic>
        <p:nvPicPr>
          <p:cNvPr id="21" name="Рисунок 20" descr="dsc_682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857496"/>
            <a:ext cx="4949406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827088" y="2071678"/>
            <a:ext cx="8316912" cy="85725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Томский  проект «Аренда за рубль»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ru-RU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Объект 4" descr="11(251).jpg"/>
          <p:cNvPicPr>
            <a:picLocks noChangeAspect="1"/>
          </p:cNvPicPr>
          <p:nvPr/>
        </p:nvPicPr>
        <p:blipFill>
          <a:blip r:embed="rId3"/>
          <a:srcRect t="43748" b="21877"/>
          <a:stretch>
            <a:fillRect/>
          </a:stretch>
        </p:blipFill>
        <p:spPr>
          <a:xfrm>
            <a:off x="0" y="0"/>
            <a:ext cx="9144000" cy="1857364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152640"/>
            <a:ext cx="550018" cy="52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03606D59-B96C-4260-B9D2-37FE0CB5D284_cx1_cy8_cw99_w650_r1_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000372"/>
            <a:ext cx="5429288" cy="31339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15008" y="2928934"/>
            <a:ext cx="292895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Проект администрации Томска «Аренда за рубль» работает  в Томске с </a:t>
            </a:r>
            <a:r>
              <a:rPr lang="ru-RU" sz="1400" b="1" dirty="0" smtClean="0"/>
              <a:t>сентября 2016 года </a:t>
            </a:r>
            <a:r>
              <a:rPr lang="ru-RU" sz="1400" dirty="0" smtClean="0"/>
              <a:t>– в его рамках инвесторам предлагается за свой счет и для себя отремонтировать старинные дома, а взамен получить льготу по арендной плате. 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На сегодняшний день в рамках этого проекта передано в аренду 26 пустующих деревянных и одно каменное здание сроком на 49 лет на условиях их восстановления за счёт арендатора. </a:t>
            </a:r>
          </a:p>
          <a:p>
            <a:r>
              <a:rPr lang="ru-RU" sz="1400" dirty="0" smtClean="0"/>
              <a:t> </a:t>
            </a: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85720" y="6211669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настоящее время </a:t>
            </a:r>
            <a:r>
              <a:rPr lang="ru-RU" b="1" dirty="0" smtClean="0"/>
              <a:t>арендаторы определены</a:t>
            </a:r>
            <a:r>
              <a:rPr lang="ru-RU" dirty="0" smtClean="0"/>
              <a:t> для </a:t>
            </a:r>
            <a:r>
              <a:rPr lang="ru-RU" b="1" dirty="0" smtClean="0"/>
              <a:t>27 объектов</a:t>
            </a:r>
          </a:p>
        </p:txBody>
      </p:sp>
    </p:spTree>
  </p:cSld>
  <p:clrMapOvr>
    <a:masterClrMapping/>
  </p:clrMapOvr>
  <p:transition advTm="476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714348" y="2643182"/>
          <a:ext cx="8215338" cy="3929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Объект 4" descr="11(251).jpg"/>
          <p:cNvPicPr>
            <a:picLocks noChangeAspect="1"/>
          </p:cNvPicPr>
          <p:nvPr/>
        </p:nvPicPr>
        <p:blipFill>
          <a:blip r:embed="rId7"/>
          <a:srcRect t="43748" b="21877"/>
          <a:stretch>
            <a:fillRect/>
          </a:stretch>
        </p:blipFill>
        <p:spPr>
          <a:xfrm>
            <a:off x="0" y="0"/>
            <a:ext cx="9144000" cy="18573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42976" y="1928802"/>
            <a:ext cx="785818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Задачи   по  сохранению деревянного зодчества Томска </a:t>
            </a:r>
            <a:endParaRPr lang="ru-RU" b="1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1857364"/>
            <a:ext cx="550018" cy="52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 txBox="1">
            <a:spLocks noChangeArrowheads="1"/>
          </p:cNvSpPr>
          <p:nvPr/>
        </p:nvSpPr>
        <p:spPr>
          <a:xfrm>
            <a:off x="827088" y="2071678"/>
            <a:ext cx="8316912" cy="428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Томский проект «Аренда за рубль»</a:t>
            </a:r>
            <a:b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550018" cy="52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низ 10"/>
          <p:cNvSpPr/>
          <p:nvPr/>
        </p:nvSpPr>
        <p:spPr>
          <a:xfrm>
            <a:off x="3000364" y="2500306"/>
            <a:ext cx="484632" cy="42862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215074" y="2500306"/>
            <a:ext cx="484632" cy="42862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142976" y="3000372"/>
            <a:ext cx="368128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5 </a:t>
            </a:r>
          </a:p>
          <a:p>
            <a:r>
              <a:rPr lang="ru-RU" dirty="0" smtClean="0"/>
              <a:t>объектов культурного наследия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000628" y="3000372"/>
            <a:ext cx="368128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22</a:t>
            </a:r>
          </a:p>
          <a:p>
            <a:r>
              <a:rPr lang="ru-RU" dirty="0" smtClean="0"/>
              <a:t>объекта  исторической среды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142976" y="3780234"/>
            <a:ext cx="7500957" cy="30777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Работы на одном объекте уже завершены и в его отношении установлена окончательная льгота (1 рубль за аренду объект и 0,1% от стоимости аренды земельного участка) 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Ещё на </a:t>
            </a:r>
            <a:r>
              <a:rPr lang="ru-RU" sz="1600" b="1" dirty="0" smtClean="0"/>
              <a:t>7</a:t>
            </a:r>
            <a:r>
              <a:rPr lang="ru-RU" sz="1600" dirty="0" smtClean="0"/>
              <a:t> объектов разработана проектно-сметная документация и установлена первая льгота (арендатор платит 10% от стоимости аренды здания), в настоящее время на этих объектах ведутся ремонтные работы, три объекта находятся в стадии завершения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b="1" dirty="0" smtClean="0"/>
              <a:t>Ведутся торги</a:t>
            </a:r>
            <a:r>
              <a:rPr lang="ru-RU" sz="1600" dirty="0" smtClean="0"/>
              <a:t> на право заключения договора аренды по </a:t>
            </a:r>
            <a:r>
              <a:rPr lang="ru-RU" sz="1600" b="1" dirty="0" smtClean="0"/>
              <a:t>14 объектам.</a:t>
            </a:r>
            <a:endParaRPr lang="ru-RU" sz="1600" dirty="0" smtClean="0"/>
          </a:p>
          <a:p>
            <a:r>
              <a:rPr lang="ru-RU" sz="1600" dirty="0" smtClean="0"/>
              <a:t>Готовятся к торгам ещё </a:t>
            </a:r>
            <a:r>
              <a:rPr lang="ru-RU" sz="1600" b="1" dirty="0" smtClean="0"/>
              <a:t>9  объектов. 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19" name="Объект 4" descr="11(251).jpg"/>
          <p:cNvPicPr>
            <a:picLocks noChangeAspect="1"/>
          </p:cNvPicPr>
          <p:nvPr/>
        </p:nvPicPr>
        <p:blipFill>
          <a:blip r:embed="rId3"/>
          <a:srcRect t="43748" b="21877"/>
          <a:stretch>
            <a:fillRect/>
          </a:stretch>
        </p:blipFill>
        <p:spPr>
          <a:xfrm>
            <a:off x="0" y="0"/>
            <a:ext cx="9144000" cy="18573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b057256c-5a3b-49f4-948c-25ca6b96b6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69568" y="2285992"/>
            <a:ext cx="2874432" cy="2155825"/>
          </a:xfrm>
        </p:spPr>
      </p:pic>
      <p:pic>
        <p:nvPicPr>
          <p:cNvPr id="7" name="Рисунок 6" descr="9dd2c3dd-5e9c-4f39-b7d8-0c77cacd311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571480"/>
            <a:ext cx="2214578" cy="1477124"/>
          </a:xfrm>
          <a:prstGeom prst="rect">
            <a:avLst/>
          </a:prstGeom>
        </p:spPr>
      </p:pic>
      <p:pic>
        <p:nvPicPr>
          <p:cNvPr id="8" name="Рисунок 7" descr="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642918"/>
            <a:ext cx="4167186" cy="3071811"/>
          </a:xfrm>
          <a:prstGeom prst="rect">
            <a:avLst/>
          </a:prstGeom>
        </p:spPr>
      </p:pic>
      <p:sp>
        <p:nvSpPr>
          <p:cNvPr id="14" name="AutoShape 2"/>
          <p:cNvSpPr txBox="1">
            <a:spLocks noChangeArrowheads="1"/>
          </p:cNvSpPr>
          <p:nvPr/>
        </p:nvSpPr>
        <p:spPr>
          <a:xfrm>
            <a:off x="827088" y="0"/>
            <a:ext cx="8316912" cy="428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Дом по ул. </a:t>
            </a:r>
            <a:r>
              <a:rPr lang="ru-RU" sz="6400" dirty="0" smtClean="0">
                <a:latin typeface="Times New Roman" pitchFamily="18" charset="0"/>
                <a:ea typeface="+mj-ea"/>
                <a:cs typeface="Times New Roman" pitchFamily="18" charset="0"/>
              </a:rPr>
              <a:t>П</a:t>
            </a: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ушкина,5 в г.Томске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0"/>
            <a:ext cx="550018" cy="52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1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298" y="4643446"/>
            <a:ext cx="3684845" cy="2071702"/>
          </a:xfrm>
          <a:prstGeom prst="rect">
            <a:avLst/>
          </a:prstGeom>
        </p:spPr>
      </p:pic>
      <p:pic>
        <p:nvPicPr>
          <p:cNvPr id="19" name="Рисунок 18" descr="b3f49406-0890-4189-9d8d-fdd97f7f21f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43702" y="571480"/>
            <a:ext cx="2356274" cy="157163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14282" y="2143116"/>
            <a:ext cx="185738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/>
              <a:t>«Это безусловно выгодное вложение денег. Потому что средняя цена арендной платы в этом районе где-то около четырёхсот рублей за квадратный метр. Здесь в здании 300 квадратных метров. Значит, если бы мы арендовали помещение, то платили бы по 120 тысяч рублей в месяц или почти 1,5 </a:t>
            </a:r>
            <a:r>
              <a:rPr lang="ru-RU" sz="1050" dirty="0" err="1" smtClean="0"/>
              <a:t>млн</a:t>
            </a:r>
            <a:r>
              <a:rPr lang="ru-RU" sz="1050" dirty="0" smtClean="0"/>
              <a:t> рублей в год. С учетом того, что мы потратили на дом где-то 10 </a:t>
            </a:r>
            <a:r>
              <a:rPr lang="ru-RU" sz="1050" dirty="0" err="1" smtClean="0"/>
              <a:t>млн</a:t>
            </a:r>
            <a:r>
              <a:rPr lang="ru-RU" sz="1050" dirty="0" smtClean="0"/>
              <a:t> рублей, то таким образом за 8 лет мы окупим свои затраты. А дальше с учетом того, что налоги здесь практически нулевые, мы сэкономим еще денег. Считайте, земля  миллион за сотку стоит,  у нас 6 соток, 4% налог — это 240 тысяч рублей в год.  А мы избавлены от этого налога. И от налога на недвижимость. Получается это выгодное вложение!»  </a:t>
            </a:r>
            <a:r>
              <a:rPr lang="ru-RU" sz="1050" b="1" dirty="0" smtClean="0"/>
              <a:t>С.Е.Калугин </a:t>
            </a:r>
            <a:endParaRPr lang="ru-RU" sz="1050" b="1" dirty="0"/>
          </a:p>
        </p:txBody>
      </p:sp>
      <p:pic>
        <p:nvPicPr>
          <p:cNvPr id="22" name="Рисунок 21" descr="2f0f5b39-e73a-413d-b304-64d3250c0cac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86512" y="4500570"/>
            <a:ext cx="2714612" cy="219916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500430" y="4000504"/>
            <a:ext cx="186517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10 млн. руб.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ChangeArrowheads="1"/>
          </p:cNvSpPr>
          <p:nvPr/>
        </p:nvSpPr>
        <p:spPr>
          <a:xfrm>
            <a:off x="827088" y="0"/>
            <a:ext cx="8316912" cy="428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Дом по ул. </a:t>
            </a:r>
            <a:r>
              <a:rPr lang="ru-RU" sz="6400" dirty="0" smtClean="0">
                <a:latin typeface="Times New Roman" pitchFamily="18" charset="0"/>
                <a:ea typeface="+mj-ea"/>
                <a:cs typeface="Times New Roman" pitchFamily="18" charset="0"/>
              </a:rPr>
              <a:t>П</a:t>
            </a: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ушкина,24 в г.Томске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550018" cy="52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52165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3214686"/>
            <a:ext cx="3501073" cy="2192268"/>
          </a:xfrm>
          <a:prstGeom prst="rect">
            <a:avLst/>
          </a:prstGeom>
        </p:spPr>
      </p:pic>
      <p:pic>
        <p:nvPicPr>
          <p:cNvPr id="11" name="Рисунок 10" descr="52176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571480"/>
            <a:ext cx="2250533" cy="1501105"/>
          </a:xfrm>
          <a:prstGeom prst="rect">
            <a:avLst/>
          </a:prstGeom>
        </p:spPr>
      </p:pic>
      <p:pic>
        <p:nvPicPr>
          <p:cNvPr id="12" name="Рисунок 11" descr="52172_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4786322"/>
            <a:ext cx="2857809" cy="1906159"/>
          </a:xfrm>
          <a:prstGeom prst="rect">
            <a:avLst/>
          </a:prstGeom>
        </p:spPr>
      </p:pic>
      <p:pic>
        <p:nvPicPr>
          <p:cNvPr id="13" name="Рисунок 12" descr="52169_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6174" y="2786058"/>
            <a:ext cx="2891794" cy="1928826"/>
          </a:xfrm>
          <a:prstGeom prst="rect">
            <a:avLst/>
          </a:prstGeom>
        </p:spPr>
      </p:pic>
      <p:pic>
        <p:nvPicPr>
          <p:cNvPr id="14" name="Рисунок 13" descr="23.4714!OpenElement&amp;FieldElemFormat=jpg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00298" y="5500702"/>
            <a:ext cx="1928826" cy="1214446"/>
          </a:xfrm>
          <a:prstGeom prst="rect">
            <a:avLst/>
          </a:prstGeom>
        </p:spPr>
      </p:pic>
      <p:pic>
        <p:nvPicPr>
          <p:cNvPr id="16" name="Рисунок 15" descr="img_20190512_1654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00298" y="500042"/>
            <a:ext cx="3571868" cy="2678901"/>
          </a:xfrm>
          <a:prstGeom prst="rect">
            <a:avLst/>
          </a:prstGeom>
        </p:spPr>
      </p:pic>
      <p:pic>
        <p:nvPicPr>
          <p:cNvPr id="17" name="Рисунок 16" descr="image344746787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41374" y="5500702"/>
            <a:ext cx="1530814" cy="121444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14282" y="2143116"/>
            <a:ext cx="192881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/>
              <a:t>Здание было построено в 1899 году. Ранее в здании по Пушкина, 24 находилась чайная, в которой отдыхали путники, движущиеся по Иркутскому тракту, вдоль которого были расположены доходные дома, стояли телеги, подвозы и целые караваны – здесь через Иркутский тракт в Томск заходил Великий Чайный путь из Китая. Дом не является памятником, а относится к фоновой застройке. Сейчас инвесторы заканчивают проект дизайна для внутренней отделки и планируют обустроить здесь кафе и досуговый центр, в котором можно будет провести время с семьей. </a:t>
            </a:r>
          </a:p>
          <a:p>
            <a:endParaRPr lang="ru-RU" sz="1050" dirty="0" smtClean="0"/>
          </a:p>
          <a:p>
            <a:r>
              <a:rPr lang="ru-RU" sz="1050" dirty="0" smtClean="0"/>
              <a:t> </a:t>
            </a:r>
          </a:p>
          <a:p>
            <a:endParaRPr lang="ru-RU" sz="1050" dirty="0" smtClean="0"/>
          </a:p>
          <a:p>
            <a:endParaRPr lang="ru-RU" sz="105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5786454"/>
            <a:ext cx="2000264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smtClean="0"/>
              <a:t>Помимо этого здания, </a:t>
            </a:r>
            <a:r>
              <a:rPr lang="ru-RU" sz="1050" b="1" smtClean="0"/>
              <a:t>Александр Беликов </a:t>
            </a:r>
            <a:r>
              <a:rPr lang="ru-RU" sz="1050" smtClean="0"/>
              <a:t>заключил договор аренды на еще два деревянных дома по адресу ул. Тверская, 66 и 66а. </a:t>
            </a:r>
            <a:endParaRPr lang="ru-RU" sz="1050" dirty="0"/>
          </a:p>
        </p:txBody>
      </p:sp>
      <p:pic>
        <p:nvPicPr>
          <p:cNvPr id="22" name="Рисунок 21" descr="index.jpe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3636" y="500042"/>
            <a:ext cx="2857488" cy="214311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 txBox="1">
            <a:spLocks noChangeArrowheads="1"/>
          </p:cNvSpPr>
          <p:nvPr/>
        </p:nvSpPr>
        <p:spPr>
          <a:xfrm>
            <a:off x="979488" y="152400"/>
            <a:ext cx="8164512" cy="428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Дом по проспекту</a:t>
            </a:r>
            <a:r>
              <a:rPr kumimoji="0" lang="ru-RU" sz="6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Фрунзе, 32а </a:t>
            </a: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г.Томске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550018" cy="52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mg_89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714356"/>
            <a:ext cx="3000235" cy="1999657"/>
          </a:xfrm>
          <a:prstGeom prst="rect">
            <a:avLst/>
          </a:prstGeom>
        </p:spPr>
      </p:pic>
      <p:pic>
        <p:nvPicPr>
          <p:cNvPr id="14" name="Рисунок 13" descr="index7777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0" y="2357430"/>
            <a:ext cx="2857500" cy="1600200"/>
          </a:xfrm>
          <a:prstGeom prst="rect">
            <a:avLst/>
          </a:prstGeom>
        </p:spPr>
      </p:pic>
      <p:pic>
        <p:nvPicPr>
          <p:cNvPr id="15" name="Рисунок 14" descr="index111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2700" y="642918"/>
            <a:ext cx="2781300" cy="1647825"/>
          </a:xfrm>
          <a:prstGeom prst="rect">
            <a:avLst/>
          </a:prstGeom>
        </p:spPr>
      </p:pic>
      <p:pic>
        <p:nvPicPr>
          <p:cNvPr id="16" name="Рисунок 15" descr="index99999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92" y="4000504"/>
            <a:ext cx="2147044" cy="1428760"/>
          </a:xfrm>
          <a:prstGeom prst="rect">
            <a:avLst/>
          </a:prstGeom>
        </p:spPr>
      </p:pic>
      <p:pic>
        <p:nvPicPr>
          <p:cNvPr id="17" name="Рисунок 16" descr="20181101_32_2000px_00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00298" y="642918"/>
            <a:ext cx="4429124" cy="2952011"/>
          </a:xfrm>
          <a:prstGeom prst="rect">
            <a:avLst/>
          </a:prstGeom>
        </p:spPr>
      </p:pic>
      <p:pic>
        <p:nvPicPr>
          <p:cNvPr id="19" name="Рисунок 18" descr="138354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3768" y="5357826"/>
            <a:ext cx="2000232" cy="133415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42844" y="2786058"/>
            <a:ext cx="23574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/>
              <a:t>Алексею Дубову 31 год, он окончил международный факультет управления ТГУ, после занялся строительством и реставрацией. Сейчас Алексей восстанавливает дом на пр. Фрунзе, 32а/ ул. Гоголя, 25. Этот дом не является памятником архитектуры и даже не входит в "список 701" (список деревянных зданий Томска, подлежащих сохранению) – у него низшая категория фоновой исторической застройки. Но инвесторы из ООО "Универсал" сами заинтересованы в максимально точном восстановлении здания. </a:t>
            </a:r>
            <a:endParaRPr lang="ru-RU" sz="105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42844" y="5357826"/>
            <a:ext cx="2357438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/>
              <a:t>Двухэтажный дом на Фрунзе, 32а был признан аварийным в 2010 году, после расселения в 2016 году пережил сильный пожар и был передан по программе "Дом за рубль" компании "Универсал" для восстановления. </a:t>
            </a:r>
            <a:endParaRPr lang="ru-RU" sz="1050" dirty="0"/>
          </a:p>
        </p:txBody>
      </p:sp>
      <p:pic>
        <p:nvPicPr>
          <p:cNvPr id="22" name="Рисунок 21" descr="577a176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0298" y="3714752"/>
            <a:ext cx="4500594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 txBox="1">
            <a:spLocks noChangeArrowheads="1"/>
          </p:cNvSpPr>
          <p:nvPr/>
        </p:nvSpPr>
        <p:spPr>
          <a:xfrm>
            <a:off x="979488" y="152400"/>
            <a:ext cx="7950230" cy="428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Дом по проспекту</a:t>
            </a:r>
            <a:r>
              <a:rPr kumimoji="0" lang="ru-RU" sz="6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Кирова,27а  </a:t>
            </a: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г.Томске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550018" cy="52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9ddcdb9f-7542-4199-ac85-57ba511605a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714356"/>
            <a:ext cx="4284138" cy="2857520"/>
          </a:xfrm>
          <a:prstGeom prst="rect">
            <a:avLst/>
          </a:prstGeom>
        </p:spPr>
      </p:pic>
      <p:pic>
        <p:nvPicPr>
          <p:cNvPr id="11" name="Рисунок 10" descr="1548429904-417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3357562"/>
            <a:ext cx="3714756" cy="2786067"/>
          </a:xfrm>
          <a:prstGeom prst="rect">
            <a:avLst/>
          </a:prstGeom>
        </p:spPr>
      </p:pic>
      <p:pic>
        <p:nvPicPr>
          <p:cNvPr id="12" name="Рисунок 11" descr="79999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3643314"/>
            <a:ext cx="3143304" cy="2428892"/>
          </a:xfrm>
          <a:prstGeom prst="rect">
            <a:avLst/>
          </a:prstGeom>
        </p:spPr>
      </p:pic>
      <p:pic>
        <p:nvPicPr>
          <p:cNvPr id="13" name="Рисунок 12" descr="4444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7" y="714356"/>
            <a:ext cx="4291645" cy="285752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14282" y="3643314"/>
            <a:ext cx="19288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/>
              <a:t>«Дом был построен в 1899 году. За почти 120 лет своего существования он деформировался: подмыло фундамент, нарушилась геометрия здания. Мы приступили к реставрации в 2016-м. За эти полтора года отремонтировали цоколь, усилили фундамент, выставили стены деревянных конструкций, сделали перекрытие-опору между потолком и крышей.</a:t>
            </a:r>
          </a:p>
          <a:p>
            <a:r>
              <a:rPr lang="ru-RU" sz="1050" dirty="0" smtClean="0"/>
              <a:t>Дом  восстановлен. </a:t>
            </a:r>
          </a:p>
          <a:p>
            <a:r>
              <a:rPr lang="ru-RU" sz="1050" dirty="0" smtClean="0"/>
              <a:t>Инвестор – </a:t>
            </a:r>
            <a:r>
              <a:rPr lang="ru-RU" sz="1050" b="1" dirty="0" smtClean="0"/>
              <a:t>Евгений </a:t>
            </a:r>
            <a:r>
              <a:rPr lang="ru-RU" sz="1050" b="1" dirty="0" err="1" smtClean="0"/>
              <a:t>Меняйло</a:t>
            </a:r>
            <a:endParaRPr lang="ru-RU" sz="1050" b="1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11(251).jpg"/>
          <p:cNvPicPr>
            <a:picLocks noChangeAspect="1"/>
          </p:cNvPicPr>
          <p:nvPr/>
        </p:nvPicPr>
        <p:blipFill>
          <a:blip r:embed="rId2"/>
          <a:srcRect t="43748" b="21877"/>
          <a:stretch>
            <a:fillRect/>
          </a:stretch>
        </p:blipFill>
        <p:spPr>
          <a:xfrm>
            <a:off x="0" y="0"/>
            <a:ext cx="9144000" cy="18573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43174" y="2071678"/>
            <a:ext cx="432362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Передача в аренду на льготных условиях</a:t>
            </a:r>
            <a:endParaRPr lang="ru-RU" dirty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928802"/>
            <a:ext cx="550018" cy="52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7158" y="2500306"/>
            <a:ext cx="842968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1 этап – приобретение с торгов здания ;  2 этап – передача земельного участка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2928934"/>
            <a:ext cx="8449814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Льготы вводятся поэтапно – по мере выполнения работ по восстановлению здания.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928803"/>
            <a:ext cx="4143404" cy="20928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u="sng" dirty="0" smtClean="0"/>
              <a:t>Первая льгота.</a:t>
            </a:r>
            <a:r>
              <a:rPr lang="ru-RU" sz="1400" b="1" dirty="0" smtClean="0"/>
              <a:t> </a:t>
            </a:r>
            <a:r>
              <a:rPr lang="ru-RU" sz="1400" dirty="0" smtClean="0"/>
              <a:t>После заключения договора аренды  арендатор платит 100% от стоимости, определившейся по результатам торгов за объект; но при этом </a:t>
            </a:r>
            <a:r>
              <a:rPr lang="ru-RU" sz="1400" u="sng" dirty="0" smtClean="0"/>
              <a:t>в течение двух лет с момента заключения договора аренды</a:t>
            </a:r>
            <a:r>
              <a:rPr lang="ru-RU" sz="1400" dirty="0" smtClean="0"/>
              <a:t> пользуется льготной арендной платой за земельный участок (0,1% от рыночной стоимости аренды земельного участка)</a:t>
            </a:r>
          </a:p>
          <a:p>
            <a:endParaRPr lang="ru-RU" sz="1400" dirty="0" smtClean="0"/>
          </a:p>
          <a:p>
            <a:r>
              <a:rPr lang="ru-RU" sz="1400" dirty="0" smtClean="0"/>
              <a:t> 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1928802"/>
            <a:ext cx="4500594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u="sng" dirty="0" smtClean="0"/>
              <a:t>Вторую льготу</a:t>
            </a:r>
            <a:r>
              <a:rPr lang="ru-RU" sz="1400" b="1" dirty="0" smtClean="0"/>
              <a:t> </a:t>
            </a:r>
            <a:r>
              <a:rPr lang="ru-RU" sz="1400" dirty="0" smtClean="0"/>
              <a:t>арендатор получает после разработки и согласования проектной документации Стоимость аренды здания сокращается до 10%, а льгота по земле продлевается ещё на два года. Эта льгота действует два года.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</p:txBody>
      </p:sp>
      <p:pic>
        <p:nvPicPr>
          <p:cNvPr id="8" name="Объект 4" descr="11(251).jpg"/>
          <p:cNvPicPr>
            <a:picLocks noChangeAspect="1"/>
          </p:cNvPicPr>
          <p:nvPr/>
        </p:nvPicPr>
        <p:blipFill>
          <a:blip r:embed="rId3"/>
          <a:srcRect t="43748" b="21877"/>
          <a:stretch>
            <a:fillRect/>
          </a:stretch>
        </p:blipFill>
        <p:spPr>
          <a:xfrm>
            <a:off x="0" y="0"/>
            <a:ext cx="9144000" cy="18573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8662" y="4429132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42844" y="4071942"/>
            <a:ext cx="8786874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u="sng" dirty="0" smtClean="0"/>
              <a:t>Третью льготу</a:t>
            </a:r>
            <a:r>
              <a:rPr lang="ru-RU" sz="1400" b="1" dirty="0" smtClean="0"/>
              <a:t> </a:t>
            </a:r>
            <a:r>
              <a:rPr lang="ru-RU" sz="1400" dirty="0" smtClean="0"/>
              <a:t>арендатор получает после выполнения ремонтных работ и сдачи объекта : льготы по земле (0,1%) продлеваются на весь оставшийся срок аренды (49 лет за вычетом времени восстановления здания), а за аренду здания устанавливается уже номинальная оплата – 1 рубль в год.</a:t>
            </a: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5286388"/>
            <a:ext cx="885831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Дополнительный бонус - отсутствие налоговых обременений (поскольку объект и земельный участок остаются в муниципальной собственности).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6000768"/>
            <a:ext cx="885831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В перспективный план на пять лет включено ещё 42 объекта, признанных аварийными и подлежащими реконструкции в период с 2012 по 2014 год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16 зоны ох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428868"/>
            <a:ext cx="6215106" cy="422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Объект 4" descr="11(251).jpg"/>
          <p:cNvPicPr>
            <a:picLocks noChangeAspect="1"/>
          </p:cNvPicPr>
          <p:nvPr/>
        </p:nvPicPr>
        <p:blipFill>
          <a:blip r:embed="rId3"/>
          <a:srcRect t="43748" b="21877"/>
          <a:stretch>
            <a:fillRect/>
          </a:stretch>
        </p:blipFill>
        <p:spPr>
          <a:xfrm>
            <a:off x="0" y="0"/>
            <a:ext cx="9144000" cy="18573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1857364"/>
            <a:ext cx="9144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8 районов деревянной застройки на территории города Томска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857364"/>
            <a:ext cx="550018" cy="52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Resize of der_zon_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6500826" y="2500306"/>
            <a:ext cx="2500298" cy="4143404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11(251).jpg"/>
          <p:cNvPicPr>
            <a:picLocks noChangeAspect="1"/>
          </p:cNvPicPr>
          <p:nvPr/>
        </p:nvPicPr>
        <p:blipFill>
          <a:blip r:embed="rId2"/>
          <a:srcRect t="43748" b="21877"/>
          <a:stretch>
            <a:fillRect/>
          </a:stretch>
        </p:blipFill>
        <p:spPr>
          <a:xfrm>
            <a:off x="0" y="0"/>
            <a:ext cx="9144000" cy="1857364"/>
          </a:xfrm>
          <a:prstGeom prst="rect">
            <a:avLst/>
          </a:prstGeom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428860" y="1928802"/>
            <a:ext cx="46573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Правовые акты, регулирующие проект «Аренда за рубль»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25743" y="2214554"/>
            <a:ext cx="16547907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 Думы Города Томска от 04.02.2014 N 944 "Об установлении особого правового режима в отношении объектов </a:t>
            </a:r>
          </a:p>
          <a:p>
            <a:pPr marL="228600" lvl="0" indent="-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деревянного зодчества, находящихся в собственности муниципального образования "Город Томск«</a:t>
            </a:r>
          </a:p>
          <a:p>
            <a:pPr marL="228600" lvl="0" indent="-228600" algn="just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/>
              <a:t>2. Распоряжение администрации Города Томска № р965 от 02.09.2015 «О наделении полномочиями» </a:t>
            </a:r>
          </a:p>
          <a:p>
            <a:pPr marL="228600" indent="-228600" algn="just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/>
          </a:p>
          <a:p>
            <a:pPr marL="228600" indent="-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/>
              <a:t>3. Решение Думы Города Томска от 02.02.2016 № 129 «Об утверждении положения «Положение об установлении </a:t>
            </a:r>
          </a:p>
          <a:p>
            <a:pPr marL="228600" indent="-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/>
              <a:t>льготной арендной платы и её размеров в отношении объектов культурного наследия (памятников истории и культуры) </a:t>
            </a:r>
          </a:p>
          <a:p>
            <a:pPr marL="228600" indent="-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/>
              <a:t>и объектов деревянного зодчества, находящихся в собственности муниципального образования «Город Томск»</a:t>
            </a:r>
          </a:p>
          <a:p>
            <a:pPr marL="228600" indent="-228600" algn="just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/>
          </a:p>
          <a:p>
            <a:pPr marL="228600" indent="-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/>
              <a:t>4. Решение Думы Города Томска от 02.02.2016 № 130 «О внесении изменений в решение Думы Города Томска </a:t>
            </a:r>
          </a:p>
          <a:p>
            <a:pPr marL="228600" indent="-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/>
              <a:t>от 05.07.2011 № 171 «О ставках арендной платы за земельные участки, расположенные на территории муниципального </a:t>
            </a:r>
          </a:p>
          <a:p>
            <a:pPr marL="228600" indent="-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/>
              <a:t>образования «Город Томск», в случаях ее расчета от кадастровой стоимости земельного участка» </a:t>
            </a:r>
          </a:p>
          <a:p>
            <a:pPr marL="228600" indent="-228600" algn="just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/>
          </a:p>
          <a:p>
            <a:pPr marL="228600" indent="-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/>
              <a:t>5. Постановление администрации Города Томска от 28.04.2016 № 344 «О комиссии по вопросам установления льготной </a:t>
            </a:r>
          </a:p>
          <a:p>
            <a:pPr marL="228600" indent="-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/>
              <a:t>арендной платы по договорам аренды объектов культурного наследия или объектов деревянного зодчества»</a:t>
            </a:r>
          </a:p>
          <a:p>
            <a:pPr marL="228600" indent="-22860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/>
          </a:p>
          <a:p>
            <a:pPr marL="228600" indent="-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/>
              <a:t>6. Постановление администрации Города Томска от 04.04.2016 № 264  «О порядке предоставления документов, </a:t>
            </a:r>
          </a:p>
          <a:p>
            <a:pPr marL="228600" indent="-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/>
              <a:t>необходимых для принятия решения об установлении льготной арендной платы за пользование объектом культурного </a:t>
            </a:r>
          </a:p>
          <a:p>
            <a:pPr marL="228600" indent="-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/>
              <a:t>наследия или объектом деревянного зодчества»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b="1" dirty="0" smtClean="0"/>
              <a:t>7. Распоряжение администрации Города Томска от 06.04.2016 № 313 «О наделении полномочиями»</a:t>
            </a:r>
            <a:endParaRPr lang="ru-RU" sz="1200" dirty="0" smtClean="0"/>
          </a:p>
          <a:p>
            <a:pPr marL="228600" indent="-22860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/>
          </a:p>
          <a:p>
            <a:pPr marL="228600" indent="-228600" algn="just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/>
          </a:p>
          <a:p>
            <a:pPr marL="228600" indent="-228600" algn="just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/>
          </a:p>
          <a:p>
            <a:pPr marL="228600" indent="-228600" algn="just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/>
          </a:p>
          <a:p>
            <a:pPr marL="228600" indent="-22860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/>
          </a:p>
          <a:p>
            <a:pPr marL="228600" indent="-228600" algn="just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/>
          </a:p>
          <a:p>
            <a:pPr marL="228600" indent="-22860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/>
          </a:p>
          <a:p>
            <a:pPr marL="228600" lvl="0" indent="-228600" algn="just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/>
          </a:p>
          <a:p>
            <a:pPr marL="228600" lvl="0" indent="-22860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000100" y="2000240"/>
            <a:ext cx="7924800" cy="57150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18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Социальные показатели, характеризующие результат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00100" y="2643182"/>
            <a:ext cx="7929618" cy="28400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ru-RU" sz="1400" dirty="0">
                <a:latin typeface="Times New Roman" pitchFamily="18" charset="0"/>
              </a:rPr>
              <a:t>Включение историко-культурного потенциала деревянного зодчества в социально-экономическую жизнь региона.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ru-RU" sz="1400" dirty="0">
                <a:latin typeface="Times New Roman" pitchFamily="18" charset="0"/>
              </a:rPr>
              <a:t>Привлечение крупных и частных инвесторов.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ru-RU" sz="1400" dirty="0">
                <a:latin typeface="Times New Roman" pitchFamily="18" charset="0"/>
              </a:rPr>
              <a:t>Открытость ценных объектов деревянного зодчества для посещения туристами и горожанами.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ru-RU" sz="1400" dirty="0">
                <a:latin typeface="Times New Roman" pitchFamily="18" charset="0"/>
              </a:rPr>
              <a:t>Повышение уровня социальной активности населения и воспитание патриотизма к своей малой родине.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ru-RU" sz="1400" dirty="0">
                <a:latin typeface="Times New Roman" pitchFamily="18" charset="0"/>
              </a:rPr>
              <a:t>Появление новых рабочих мест (проектные, производственные работы, экскурсионные и образовательные программы).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ru-RU" sz="1400" dirty="0">
                <a:latin typeface="Times New Roman" pitchFamily="18" charset="0"/>
              </a:rPr>
              <a:t>Повышение качества жизни на исторических территориях.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ru-RU" sz="1400" dirty="0">
                <a:latin typeface="Times New Roman" pitchFamily="18" charset="0"/>
              </a:rPr>
              <a:t>Формирование туристической инфраструктуры на исторических территориях Томска и Томской области.</a:t>
            </a:r>
          </a:p>
        </p:txBody>
      </p:sp>
      <p:pic>
        <p:nvPicPr>
          <p:cNvPr id="8" name="Объект 4" descr="11(251).jpg"/>
          <p:cNvPicPr>
            <a:picLocks noChangeAspect="1"/>
          </p:cNvPicPr>
          <p:nvPr/>
        </p:nvPicPr>
        <p:blipFill>
          <a:blip r:embed="rId4"/>
          <a:srcRect t="43748" b="21877"/>
          <a:stretch>
            <a:fillRect/>
          </a:stretch>
        </p:blipFill>
        <p:spPr>
          <a:xfrm>
            <a:off x="0" y="0"/>
            <a:ext cx="9144000" cy="185736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928802"/>
            <a:ext cx="550018" cy="52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12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11(251).jpg"/>
          <p:cNvPicPr>
            <a:picLocks noChangeAspect="1"/>
          </p:cNvPicPr>
          <p:nvPr/>
        </p:nvPicPr>
        <p:blipFill>
          <a:blip r:embed="rId2"/>
          <a:srcRect t="43748" b="21877"/>
          <a:stretch>
            <a:fillRect/>
          </a:stretch>
        </p:blipFill>
        <p:spPr>
          <a:xfrm>
            <a:off x="0" y="0"/>
            <a:ext cx="9144000" cy="1857364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28662" y="1857364"/>
            <a:ext cx="7924800" cy="57150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МЕРОПРИЯТИЯ  С УЧАСТИЕМ  ВОЛОНТЁРОВ </a:t>
            </a:r>
            <a:endParaRPr lang="ru-RU" sz="1800" b="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928802"/>
            <a:ext cx="550018" cy="52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фото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4500570"/>
            <a:ext cx="3214710" cy="2196695"/>
          </a:xfrm>
          <a:prstGeom prst="rect">
            <a:avLst/>
          </a:prstGeom>
        </p:spPr>
      </p:pic>
      <p:pic>
        <p:nvPicPr>
          <p:cNvPr id="8" name="Рисунок 7" descr="фото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2500306"/>
            <a:ext cx="2857488" cy="2143116"/>
          </a:xfrm>
          <a:prstGeom prst="rect">
            <a:avLst/>
          </a:prstGeom>
        </p:spPr>
      </p:pic>
      <p:pic>
        <p:nvPicPr>
          <p:cNvPr id="9" name="Рисунок 8" descr="фото 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0496" y="2500306"/>
            <a:ext cx="2714644" cy="20359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500306"/>
            <a:ext cx="4071934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С июня 2019г. проводится комплекс мероприятий по благоустройству территории объекта деревянного зодчества, памятника архитектуры – церкви Петра и Павла в селе Нагорный </a:t>
            </a:r>
            <a:r>
              <a:rPr lang="ru-RU" sz="1050" dirty="0" err="1" smtClean="0"/>
              <a:t>Иштан</a:t>
            </a:r>
            <a:r>
              <a:rPr lang="ru-RU" sz="1050" dirty="0" smtClean="0"/>
              <a:t> Томского района. Проведение работ запланировано включительно по сентябрь 2019г.</a:t>
            </a:r>
          </a:p>
          <a:p>
            <a:r>
              <a:rPr lang="ru-RU" sz="1050" dirty="0" smtClean="0"/>
              <a:t>Инициатором и организатором выступило ТРО ВОО </a:t>
            </a:r>
            <a:r>
              <a:rPr lang="ru-RU" sz="1050" dirty="0" err="1" smtClean="0"/>
              <a:t>ВООПИиК</a:t>
            </a:r>
            <a:r>
              <a:rPr lang="ru-RU" sz="1050" dirty="0" smtClean="0"/>
              <a:t>.</a:t>
            </a:r>
          </a:p>
          <a:p>
            <a:r>
              <a:rPr lang="ru-RU" sz="1050" dirty="0" smtClean="0"/>
              <a:t>Цель – благоустроить территорию памятника и привлечь внимание уполномоченных органов и широкой общественности к состоянию объекта деревянного зодчества, старейшей на территории Томской области церкви Петра и Павла  в селе Нагорный </a:t>
            </a:r>
            <a:r>
              <a:rPr lang="ru-RU" sz="1050" dirty="0" err="1" smtClean="0"/>
              <a:t>Иштан</a:t>
            </a:r>
            <a:r>
              <a:rPr lang="ru-RU" sz="1050" dirty="0" smtClean="0"/>
              <a:t>. Напомнить о том, что именно она стала «главным героем» известной всему миру </a:t>
            </a:r>
            <a:r>
              <a:rPr lang="ru-RU" sz="1050" dirty="0" err="1" smtClean="0"/>
              <a:t>кинопоэмы</a:t>
            </a:r>
            <a:r>
              <a:rPr lang="ru-RU" sz="1050" dirty="0" smtClean="0"/>
              <a:t> - «</a:t>
            </a:r>
            <a:r>
              <a:rPr lang="ru-RU" sz="1050" dirty="0" err="1" smtClean="0"/>
              <a:t>Сибириада</a:t>
            </a:r>
            <a:r>
              <a:rPr lang="ru-RU" sz="1050" dirty="0" smtClean="0"/>
              <a:t>», Андрея </a:t>
            </a:r>
            <a:r>
              <a:rPr lang="ru-RU" sz="1050" dirty="0" err="1" smtClean="0"/>
              <a:t>Кончаловского</a:t>
            </a:r>
            <a:r>
              <a:rPr lang="ru-RU" sz="1050" dirty="0" smtClean="0"/>
              <a:t>, и теперь незаслуженно забыта! </a:t>
            </a:r>
          </a:p>
          <a:p>
            <a:r>
              <a:rPr lang="ru-RU" sz="1050" dirty="0" smtClean="0"/>
              <a:t>     Состояние объекта деревянного зодчества сегодня можно назвать катастрофическим, купол церкви близок к обрушению, необходимо принятие   срочных противоаварийных мер. Эксперты и архитекторы ТРО </a:t>
            </a:r>
            <a:r>
              <a:rPr lang="ru-RU" sz="1050" dirty="0" err="1" smtClean="0"/>
              <a:t>ВООПИиК</a:t>
            </a:r>
            <a:r>
              <a:rPr lang="ru-RU" sz="1050" dirty="0" smtClean="0"/>
              <a:t> начали работу над проектом противоаварийных работ.</a:t>
            </a:r>
          </a:p>
          <a:p>
            <a:r>
              <a:rPr lang="ru-RU" sz="1050" dirty="0" smtClean="0"/>
              <a:t>    К участию в  мероприятиях привлечены волонтеры  томских вузов, жители  с. Нагорный </a:t>
            </a:r>
            <a:r>
              <a:rPr lang="ru-RU" sz="1050" dirty="0" err="1" smtClean="0"/>
              <a:t>Иштан</a:t>
            </a:r>
            <a:r>
              <a:rPr lang="ru-RU" sz="1050" dirty="0" smtClean="0"/>
              <a:t>, общественные организации, такие как  ОНФ, «Исторический Томск». За два месяца в работу вовлечено 38 человек. Удаленность ОКН от г. Томска – 52 км.</a:t>
            </a:r>
          </a:p>
          <a:p>
            <a:r>
              <a:rPr lang="ru-RU" sz="1050" dirty="0" smtClean="0"/>
              <a:t>     Мероприятия проводятся за счет средств Томского регионального отделения </a:t>
            </a:r>
            <a:r>
              <a:rPr lang="ru-RU" sz="1050" dirty="0" err="1" smtClean="0"/>
              <a:t>ВООПИиК</a:t>
            </a:r>
            <a:r>
              <a:rPr lang="ru-RU" sz="1050" dirty="0" smtClean="0"/>
              <a:t>. </a:t>
            </a:r>
          </a:p>
          <a:p>
            <a:endParaRPr lang="ru-RU" sz="105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11(251).jpg"/>
          <p:cNvPicPr>
            <a:picLocks noChangeAspect="1"/>
          </p:cNvPicPr>
          <p:nvPr/>
        </p:nvPicPr>
        <p:blipFill>
          <a:blip r:embed="rId2"/>
          <a:srcRect t="43748" b="21877"/>
          <a:stretch>
            <a:fillRect/>
          </a:stretch>
        </p:blipFill>
        <p:spPr>
          <a:xfrm>
            <a:off x="0" y="0"/>
            <a:ext cx="9144000" cy="18573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7554" y="3071810"/>
            <a:ext cx="2698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4" descr="11(251).jpg"/>
          <p:cNvPicPr>
            <a:picLocks noChangeAspect="1"/>
          </p:cNvPicPr>
          <p:nvPr/>
        </p:nvPicPr>
        <p:blipFill>
          <a:blip r:embed="rId2"/>
          <a:srcRect t="43748" b="21877"/>
          <a:stretch>
            <a:fillRect/>
          </a:stretch>
        </p:blipFill>
        <p:spPr>
          <a:xfrm>
            <a:off x="0" y="0"/>
            <a:ext cx="9144000" cy="1857364"/>
          </a:xfrm>
          <a:prstGeom prst="rect">
            <a:avLst/>
          </a:prstGeom>
        </p:spPr>
      </p:pic>
      <p:pic>
        <p:nvPicPr>
          <p:cNvPr id="4" name="Содержимое 3" descr="вид слободы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85918" y="2786058"/>
            <a:ext cx="5768962" cy="3929090"/>
          </a:xfrm>
        </p:spPr>
      </p:pic>
      <p:pic>
        <p:nvPicPr>
          <p:cNvPr id="6" name="Содержимое 3" descr="дом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2786058"/>
            <a:ext cx="2571768" cy="1885981"/>
          </a:xfrm>
          <a:prstGeom prst="rect">
            <a:avLst/>
          </a:prstGeom>
        </p:spPr>
      </p:pic>
      <p:pic>
        <p:nvPicPr>
          <p:cNvPr id="7" name="Содержимое 3" descr="фото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429388" y="2786058"/>
            <a:ext cx="2714612" cy="1785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000240"/>
            <a:ext cx="9144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ТАТАРСКАЯ СЛОБОДА 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071678"/>
            <a:ext cx="550018" cy="52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2" descr="мос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714884"/>
            <a:ext cx="128588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7" descr="tatarsk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43834" y="4643446"/>
            <a:ext cx="135729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4" descr="11(251).jpg"/>
          <p:cNvPicPr>
            <a:picLocks noChangeAspect="1"/>
          </p:cNvPicPr>
          <p:nvPr/>
        </p:nvPicPr>
        <p:blipFill>
          <a:blip r:embed="rId2"/>
          <a:srcRect t="43748" b="21877"/>
          <a:stretch>
            <a:fillRect/>
          </a:stretch>
        </p:blipFill>
        <p:spPr>
          <a:xfrm>
            <a:off x="0" y="0"/>
            <a:ext cx="9144000" cy="18573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000240"/>
            <a:ext cx="9144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ВОСКРЕСЕНСКАЯ ГОРА 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71678"/>
            <a:ext cx="550018" cy="52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786058"/>
            <a:ext cx="4261360" cy="30718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Picture 5" descr="ЗК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86058"/>
            <a:ext cx="321467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ЗК 4"/>
          <p:cNvPicPr>
            <a:picLocks noChangeAspect="1" noChangeArrowheads="1"/>
          </p:cNvPicPr>
          <p:nvPr/>
        </p:nvPicPr>
        <p:blipFill>
          <a:blip r:embed="rId6" cstate="print"/>
          <a:srcRect l="35898" t="5754" r="3526" b="4662"/>
          <a:stretch>
            <a:fillRect/>
          </a:stretch>
        </p:blipFill>
        <p:spPr>
          <a:xfrm>
            <a:off x="7401622" y="2786058"/>
            <a:ext cx="1742378" cy="307183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4" descr="11(251).jpg"/>
          <p:cNvPicPr>
            <a:picLocks noChangeAspect="1"/>
          </p:cNvPicPr>
          <p:nvPr/>
        </p:nvPicPr>
        <p:blipFill>
          <a:blip r:embed="rId2"/>
          <a:srcRect t="43748" b="21877"/>
          <a:stretch>
            <a:fillRect/>
          </a:stretch>
        </p:blipFill>
        <p:spPr>
          <a:xfrm>
            <a:off x="0" y="0"/>
            <a:ext cx="9144000" cy="18573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857364"/>
            <a:ext cx="9144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ПРЕОБРАЖЕНСКАЯ </a:t>
            </a:r>
          </a:p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зона сохранения деревянного зодчества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71678"/>
            <a:ext cx="550018" cy="52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220914_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4929198"/>
            <a:ext cx="3214710" cy="1928802"/>
          </a:xfrm>
          <a:prstGeom prst="rect">
            <a:avLst/>
          </a:prstGeom>
        </p:spPr>
      </p:pic>
      <p:pic>
        <p:nvPicPr>
          <p:cNvPr id="20" name="Рисунок 19" descr="Krasnoarmeyskaya_Street_7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2714620"/>
            <a:ext cx="3500462" cy="2143140"/>
          </a:xfrm>
          <a:prstGeom prst="rect">
            <a:avLst/>
          </a:prstGeom>
        </p:spPr>
      </p:pic>
      <p:pic>
        <p:nvPicPr>
          <p:cNvPr id="21" name="Рисунок 20" descr="422212476988593_a2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81731" y="2786058"/>
            <a:ext cx="2762269" cy="2071702"/>
          </a:xfrm>
          <a:prstGeom prst="rect">
            <a:avLst/>
          </a:prstGeom>
        </p:spPr>
      </p:pic>
      <p:pic>
        <p:nvPicPr>
          <p:cNvPr id="26" name="Рисунок 25" descr="Dom-na-ul-Vershinina-1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7950" y="4929198"/>
            <a:ext cx="2786050" cy="1928802"/>
          </a:xfrm>
          <a:prstGeom prst="rect">
            <a:avLst/>
          </a:prstGeom>
        </p:spPr>
      </p:pic>
      <p:pic>
        <p:nvPicPr>
          <p:cNvPr id="27" name="Рисунок 26" descr="Fragment-derevyannogo-Tom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714620"/>
            <a:ext cx="2873364" cy="2143140"/>
          </a:xfrm>
          <a:prstGeom prst="rect">
            <a:avLst/>
          </a:prstGeom>
        </p:spPr>
      </p:pic>
      <p:pic>
        <p:nvPicPr>
          <p:cNvPr id="28" name="Рисунок 27" descr="images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857760"/>
            <a:ext cx="2928926" cy="200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4" descr="11(251).jpg"/>
          <p:cNvPicPr>
            <a:picLocks noChangeAspect="1"/>
          </p:cNvPicPr>
          <p:nvPr/>
        </p:nvPicPr>
        <p:blipFill>
          <a:blip r:embed="rId2"/>
          <a:srcRect t="43748" b="21877"/>
          <a:stretch>
            <a:fillRect/>
          </a:stretch>
        </p:blipFill>
        <p:spPr>
          <a:xfrm>
            <a:off x="0" y="0"/>
            <a:ext cx="9144000" cy="18573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000240"/>
            <a:ext cx="914400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ЕЛАНСКАЯ  </a:t>
            </a:r>
          </a:p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зона сохранения деревянного зодчества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71678"/>
            <a:ext cx="550018" cy="52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З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000372"/>
            <a:ext cx="1941509" cy="244102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00372"/>
            <a:ext cx="371474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Dom-na-ul-Belinsko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1634" y="3000373"/>
            <a:ext cx="3232366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4" descr="11(251).jpg"/>
          <p:cNvPicPr>
            <a:picLocks noChangeAspect="1"/>
          </p:cNvPicPr>
          <p:nvPr/>
        </p:nvPicPr>
        <p:blipFill>
          <a:blip r:embed="rId2"/>
          <a:srcRect t="43748" b="21877"/>
          <a:stretch>
            <a:fillRect/>
          </a:stretch>
        </p:blipFill>
        <p:spPr>
          <a:xfrm>
            <a:off x="0" y="0"/>
            <a:ext cx="9144000" cy="18573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857364"/>
            <a:ext cx="9144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ДВОРЯНСКАЯ </a:t>
            </a:r>
          </a:p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зона сохранения деревянного зодчества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71678"/>
            <a:ext cx="550018" cy="52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V-dome-po-Gagarina-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2714620"/>
            <a:ext cx="2928926" cy="2196695"/>
          </a:xfrm>
          <a:prstGeom prst="rect">
            <a:avLst/>
          </a:prstGeom>
        </p:spPr>
      </p:pic>
      <p:pic>
        <p:nvPicPr>
          <p:cNvPr id="15" name="Рисунок 14" descr="Dom-okhotnika-Gagarin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14620"/>
            <a:ext cx="2873364" cy="2155023"/>
          </a:xfrm>
          <a:prstGeom prst="rect">
            <a:avLst/>
          </a:prstGeom>
        </p:spPr>
      </p:pic>
      <p:pic>
        <p:nvPicPr>
          <p:cNvPr id="16" name="Рисунок 15" descr="Dom-po-ul-Gagarina-4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64" y="2714620"/>
            <a:ext cx="3071834" cy="4000528"/>
          </a:xfrm>
          <a:prstGeom prst="rect">
            <a:avLst/>
          </a:prstGeom>
        </p:spPr>
      </p:pic>
      <p:pic>
        <p:nvPicPr>
          <p:cNvPr id="17" name="Рисунок 16" descr="848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4857760"/>
            <a:ext cx="2928926" cy="1867762"/>
          </a:xfrm>
          <a:prstGeom prst="rect">
            <a:avLst/>
          </a:prstGeom>
        </p:spPr>
      </p:pic>
      <p:pic>
        <p:nvPicPr>
          <p:cNvPr id="22" name="Рисунок 21" descr="6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929198"/>
            <a:ext cx="2857520" cy="1785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4" descr="11(251).jpg"/>
          <p:cNvPicPr>
            <a:picLocks noChangeAspect="1"/>
          </p:cNvPicPr>
          <p:nvPr/>
        </p:nvPicPr>
        <p:blipFill>
          <a:blip r:embed="rId2"/>
          <a:srcRect t="43748" b="21877"/>
          <a:stretch>
            <a:fillRect/>
          </a:stretch>
        </p:blipFill>
        <p:spPr>
          <a:xfrm>
            <a:off x="0" y="0"/>
            <a:ext cx="9144000" cy="18573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857364"/>
            <a:ext cx="9144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ЗАОЗЕРЬЕ  </a:t>
            </a:r>
          </a:p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зона сохранения деревянного зодчества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71678"/>
            <a:ext cx="550018" cy="52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2_13966201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32722"/>
            <a:ext cx="3428992" cy="2125278"/>
          </a:xfrm>
          <a:prstGeom prst="rect">
            <a:avLst/>
          </a:prstGeom>
        </p:spPr>
      </p:pic>
      <p:pic>
        <p:nvPicPr>
          <p:cNvPr id="18" name="Рисунок 17" descr="images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14620"/>
            <a:ext cx="3428992" cy="2000264"/>
          </a:xfrm>
          <a:prstGeom prst="rect">
            <a:avLst/>
          </a:prstGeom>
        </p:spPr>
      </p:pic>
      <p:pic>
        <p:nvPicPr>
          <p:cNvPr id="19" name="Рисунок 18" descr="420px-Войкова-19_и_2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9592" y="2714620"/>
            <a:ext cx="3724408" cy="2012954"/>
          </a:xfrm>
          <a:prstGeom prst="rect">
            <a:avLst/>
          </a:prstGeom>
        </p:spPr>
      </p:pic>
      <p:pic>
        <p:nvPicPr>
          <p:cNvPr id="26" name="Рисунок 25" descr="1003182107593749465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4786322"/>
            <a:ext cx="2928926" cy="2071678"/>
          </a:xfrm>
          <a:prstGeom prst="rect">
            <a:avLst/>
          </a:prstGeom>
        </p:spPr>
      </p:pic>
      <p:pic>
        <p:nvPicPr>
          <p:cNvPr id="27" name="Рисунок 26" descr="images44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0430" y="2643182"/>
            <a:ext cx="2621968" cy="4214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4" descr="11(251).jpg"/>
          <p:cNvPicPr>
            <a:picLocks noChangeAspect="1"/>
          </p:cNvPicPr>
          <p:nvPr/>
        </p:nvPicPr>
        <p:blipFill>
          <a:blip r:embed="rId2"/>
          <a:srcRect t="43748" b="21877"/>
          <a:stretch>
            <a:fillRect/>
          </a:stretch>
        </p:blipFill>
        <p:spPr>
          <a:xfrm>
            <a:off x="0" y="0"/>
            <a:ext cx="9144000" cy="18573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857364"/>
            <a:ext cx="9144000" cy="12618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зона сохранения деревянного зодчества </a:t>
            </a:r>
          </a:p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ИОАННО-ПРЕДТЕЧЕНСКОГО ЖЕНСКОГО МОНАСТЫРЯ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857364"/>
            <a:ext cx="550018" cy="52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330px-Иоанно-Предтеченский_монастырь_(190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14620"/>
            <a:ext cx="3857620" cy="2214578"/>
          </a:xfrm>
          <a:prstGeom prst="rect">
            <a:avLst/>
          </a:prstGeom>
        </p:spPr>
      </p:pic>
      <p:pic>
        <p:nvPicPr>
          <p:cNvPr id="15" name="Рисунок 14" descr="images5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976" y="2714620"/>
            <a:ext cx="3429024" cy="2214578"/>
          </a:xfrm>
          <a:prstGeom prst="rect">
            <a:avLst/>
          </a:prstGeom>
        </p:spPr>
      </p:pic>
      <p:pic>
        <p:nvPicPr>
          <p:cNvPr id="16" name="Рисунок 15" descr="160px-Феодор_Петр_Домна_(икона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058" y="2714620"/>
            <a:ext cx="1738314" cy="2205486"/>
          </a:xfrm>
          <a:prstGeom prst="rect">
            <a:avLst/>
          </a:prstGeom>
        </p:spPr>
      </p:pic>
      <p:pic>
        <p:nvPicPr>
          <p:cNvPr id="17" name="Рисунок 16" descr="images55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43" y="5000636"/>
            <a:ext cx="3786215" cy="1714512"/>
          </a:xfrm>
          <a:prstGeom prst="rect">
            <a:avLst/>
          </a:prstGeom>
        </p:spPr>
      </p:pic>
      <p:pic>
        <p:nvPicPr>
          <p:cNvPr id="20" name="Рисунок 19" descr="270px-Часовня_Домны_Томской_(1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6248" y="5000636"/>
            <a:ext cx="1193005" cy="1767414"/>
          </a:xfrm>
          <a:prstGeom prst="rect">
            <a:avLst/>
          </a:prstGeom>
        </p:spPr>
      </p:pic>
      <p:pic>
        <p:nvPicPr>
          <p:cNvPr id="21" name="Рисунок 20" descr="840249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4996" y="4800598"/>
            <a:ext cx="3429004" cy="2057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6|2.1|3.7|4.2|2.6|2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1311</Words>
  <Application>Microsoft Office PowerPoint</Application>
  <PresentationFormat>Экран (4:3)</PresentationFormat>
  <Paragraphs>120</Paragraphs>
  <Slides>23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Томский  проект «Аренда за рубль»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Социальные показатели, характеризующие результат </vt:lpstr>
      <vt:lpstr>МЕРОПРИЯТИЯ  С УЧАСТИЕМ  ВОЛОНТЁРОВ </vt:lpstr>
      <vt:lpstr>Презентация PowerPoint</vt:lpstr>
    </vt:vector>
  </TitlesOfParts>
  <Company>Департамент по Культуре ТО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Перетягина Елена Владиславовна</dc:creator>
  <cp:lastModifiedBy>Монахов Денис Игоревич</cp:lastModifiedBy>
  <cp:revision>105</cp:revision>
  <cp:lastPrinted>2019-11-13T09:28:14Z</cp:lastPrinted>
  <dcterms:created xsi:type="dcterms:W3CDTF">2019-02-03T08:07:42Z</dcterms:created>
  <dcterms:modified xsi:type="dcterms:W3CDTF">2019-11-13T09:28:26Z</dcterms:modified>
</cp:coreProperties>
</file>